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8" r:id="rId3"/>
    <p:sldId id="273" r:id="rId4"/>
    <p:sldId id="266" r:id="rId5"/>
    <p:sldId id="259" r:id="rId6"/>
    <p:sldId id="270" r:id="rId7"/>
    <p:sldId id="289" r:id="rId8"/>
    <p:sldId id="274" r:id="rId9"/>
    <p:sldId id="271" r:id="rId10"/>
    <p:sldId id="275" r:id="rId11"/>
    <p:sldId id="276" r:id="rId12"/>
    <p:sldId id="260" r:id="rId13"/>
    <p:sldId id="278" r:id="rId14"/>
    <p:sldId id="280" r:id="rId15"/>
    <p:sldId id="279" r:id="rId16"/>
    <p:sldId id="281" r:id="rId17"/>
    <p:sldId id="282" r:id="rId18"/>
    <p:sldId id="290" r:id="rId19"/>
    <p:sldId id="283" r:id="rId20"/>
    <p:sldId id="284" r:id="rId21"/>
    <p:sldId id="287" r:id="rId22"/>
    <p:sldId id="291" r:id="rId23"/>
    <p:sldId id="286" r:id="rId24"/>
    <p:sldId id="288" r:id="rId25"/>
    <p:sldId id="292" r:id="rId26"/>
    <p:sldId id="264" r:id="rId27"/>
    <p:sldId id="265" r:id="rId28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7B80B-0A08-40A6-9D2A-3C7253A4A457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3E6FA-BBA5-46E6-8204-FA25F64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97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231EC-29A9-4259-8527-4CC4A88DC90B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7594C-601A-4EFC-B429-9D54B886E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7573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7594C-601A-4EFC-B429-9D54B886EDE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722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84D7-1DD8-4A0E-BFB5-39B212135979}" type="datetime1">
              <a:rPr lang="ru-RU" smtClean="0"/>
              <a:t>23.03.2023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6F13-7844-4160-B961-9C79C42E54E7}" type="datetime1">
              <a:rPr lang="ru-RU" smtClean="0"/>
              <a:t>23.03.2023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724F-3953-48A7-BA50-851BA52E06DD}" type="datetime1">
              <a:rPr lang="ru-RU" smtClean="0"/>
              <a:t>23.03.2023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97BA-ABFB-47CA-989F-9DE3EC83B01C}" type="datetime1">
              <a:rPr lang="ru-RU" smtClean="0"/>
              <a:t>23.03.2023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BA4B-994E-4A1C-85CC-71CC4B6CE185}" type="datetime1">
              <a:rPr lang="ru-RU" smtClean="0"/>
              <a:t>23.03.2023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1A32-4102-42BA-B2EA-4864F96FD340}" type="datetime1">
              <a:rPr lang="ru-RU" smtClean="0"/>
              <a:t>23.03.2023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B94D2-25AE-48E8-BD54-EF119D8677E5}" type="datetime1">
              <a:rPr lang="ru-RU" smtClean="0"/>
              <a:t>23.03.2023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8B889-806E-4BCD-A90E-1EF9E428815A}" type="datetime1">
              <a:rPr lang="ru-RU" smtClean="0"/>
              <a:t>23.03.2023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37F4-51F0-4E1A-8D62-1569DD1C1D02}" type="datetime1">
              <a:rPr lang="ru-RU" smtClean="0"/>
              <a:t>23.03.2023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65ADD-F01B-4D99-A81B-AB36DDD5D76D}" type="datetime1">
              <a:rPr lang="ru-RU" smtClean="0"/>
              <a:t>23.03.2023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8271-6672-40DF-A03A-E0CEA1F96E4B}" type="datetime1">
              <a:rPr lang="ru-RU" smtClean="0"/>
              <a:t>23.03.2023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5F480B-E41A-4D50-958F-540B85BCCD3E}" type="datetime1">
              <a:rPr lang="ru-RU" smtClean="0"/>
              <a:t>23.03.2023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60648"/>
            <a:ext cx="8208912" cy="65556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Колегія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Департаменту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науки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Одеської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ОДА</a:t>
            </a:r>
          </a:p>
          <a:p>
            <a:pPr algn="ctr"/>
            <a:endParaRPr lang="uk-UA" sz="28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</a:t>
            </a:r>
            <a:b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 хід виконання </a:t>
            </a:r>
            <a:b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Угоди між Департаментом освіти і науки Одеської обласної державної адміністрації та  </a:t>
            </a:r>
            <a:r>
              <a:rPr lang="uk-UA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</a:rPr>
              <a:t>комітетом Одеської обласної організації Профспілки працівників освіти і науки України </a:t>
            </a:r>
            <a:r>
              <a:rPr lang="ru-RU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uk-UA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</a:rPr>
              <a:t>на 2021-2025 роки</a:t>
            </a:r>
            <a:endParaRPr lang="uk-UA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  <a:p>
            <a:pPr algn="r"/>
            <a:endParaRPr lang="uk-UA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  <a:p>
            <a:pPr algn="r"/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</a:rPr>
              <a:t>Доповідач: </a:t>
            </a:r>
          </a:p>
          <a:p>
            <a:pPr algn="r"/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</a:rPr>
              <a:t>Любов КОРНІЙЧУК, </a:t>
            </a:r>
          </a:p>
          <a:p>
            <a:pPr algn="r"/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</a:rPr>
              <a:t>голова Одеської ОО ППОНУ</a:t>
            </a:r>
          </a:p>
          <a:p>
            <a:pPr algn="r"/>
            <a:endParaRPr lang="uk-UA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  <a:p>
            <a:pPr algn="ctr"/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</a:rPr>
              <a:t>24 березня 2023</a:t>
            </a:r>
          </a:p>
          <a:p>
            <a:pPr algn="ctr"/>
            <a:r>
              <a:rPr lang="uk-UA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</a:rPr>
              <a:t>Одеса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4081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0"/>
            <a:ext cx="6400800" cy="100811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2000" b="1" i="1" u="sng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Використання територіальними громадами залишків </a:t>
            </a:r>
            <a:r>
              <a:rPr lang="uk-UA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освітньої субвенції </a:t>
            </a:r>
            <a:r>
              <a:rPr lang="uk-UA" sz="2000" b="1" i="1" u="sng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протягом грудня 2022 року</a:t>
            </a:r>
            <a:endParaRPr lang="ru-RU" sz="2000" b="1" i="1" u="sng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24097"/>
            <a:ext cx="8964488" cy="6004045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56376" y="6597352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721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6512511" cy="864096"/>
          </a:xfrm>
        </p:spPr>
        <p:txBody>
          <a:bodyPr/>
          <a:lstStyle/>
          <a:p>
            <a:pPr marL="45720" indent="0" algn="ctr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SzPct val="130000"/>
              <a:buNone/>
            </a:pPr>
            <a:r>
              <a:rPr lang="uk-UA" sz="20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 стану </a:t>
            </a:r>
            <a:r>
              <a:rPr lang="uk-UA" sz="2000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</a:t>
            </a:r>
            <a:r>
              <a:rPr lang="uk-UA" sz="20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законодавства і положень Угоди </a:t>
            </a:r>
            <a:endParaRPr lang="ru-RU" sz="2000" i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96" t="1188"/>
          <a:stretch/>
        </p:blipFill>
        <p:spPr>
          <a:xfrm>
            <a:off x="6012160" y="692696"/>
            <a:ext cx="3032791" cy="4273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84" t="655" r="990" b="-1"/>
          <a:stretch/>
        </p:blipFill>
        <p:spPr>
          <a:xfrm>
            <a:off x="344216" y="1628800"/>
            <a:ext cx="6935660" cy="496855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84368" y="6541381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7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16444" cy="720080"/>
          </a:xfrm>
        </p:spPr>
        <p:txBody>
          <a:bodyPr/>
          <a:lstStyle/>
          <a:p>
            <a:pPr marL="45720" indent="0" algn="ctr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SzPct val="130000"/>
              <a:buNone/>
            </a:pPr>
            <a:r>
              <a:rPr lang="uk-UA" sz="2000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Територіальні громади, в яких виконували положення Угоди щодо надання </a:t>
            </a:r>
            <a:r>
              <a:rPr lang="uk-UA" sz="20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педагогічним працівникам надбавки за престижність </a:t>
            </a:r>
            <a:r>
              <a:rPr lang="uk-UA" sz="2000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endParaRPr lang="ru-RU" sz="2000" i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924925" cy="5076825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97580" y="6469373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69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7" cy="720080"/>
          </a:xfrm>
        </p:spPr>
        <p:txBody>
          <a:bodyPr/>
          <a:lstStyle/>
          <a:p>
            <a:pPr marL="0" indent="0" algn="ctr">
              <a:buNone/>
            </a:pPr>
            <a:r>
              <a:rPr lang="uk-UA" sz="2000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Заклади вищої, фахової </a:t>
            </a:r>
            <a:r>
              <a:rPr lang="uk-UA" sz="2000" i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передвищої</a:t>
            </a:r>
            <a:r>
              <a:rPr lang="uk-UA" sz="2000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  професійно-технічної освіти, в яких виконували положення Угоди щодо надання </a:t>
            </a:r>
            <a:r>
              <a:rPr lang="uk-UA" sz="20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педагогічним працівникам надбавки за престижність </a:t>
            </a:r>
            <a:r>
              <a:rPr lang="uk-UA" sz="2000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 праці</a:t>
            </a:r>
            <a:r>
              <a:rPr lang="ru-RU" sz="20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i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95" t="2985" r="1547" b="2985"/>
          <a:stretch/>
        </p:blipFill>
        <p:spPr>
          <a:xfrm>
            <a:off x="1043608" y="1484784"/>
            <a:ext cx="6552728" cy="491454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956376" y="649287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96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7" y="260648"/>
            <a:ext cx="8554979" cy="1257320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SzPct val="128000"/>
              <a:buNone/>
            </a:pPr>
            <a:r>
              <a:rPr lang="ru-RU" sz="2000" b="1" i="1" u="sng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Матеріальне</a:t>
            </a:r>
            <a:r>
              <a:rPr lang="ru-RU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стимулювання</a:t>
            </a:r>
            <a:r>
              <a:rPr lang="ru-RU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педагогічних</a:t>
            </a:r>
            <a:r>
              <a:rPr lang="ru-RU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працівників</a:t>
            </a:r>
            <a:r>
              <a:rPr lang="ru-RU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ru-RU" sz="2000" b="1" i="1" u="sng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нагороджених</a:t>
            </a:r>
            <a:r>
              <a:rPr lang="ru-RU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грамотами та </a:t>
            </a:r>
            <a:r>
              <a:rPr lang="ru-RU" sz="2000" b="1" i="1" u="sng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іншими</a:t>
            </a:r>
            <a:r>
              <a:rPr lang="ru-RU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відзнаками</a:t>
            </a:r>
            <a:r>
              <a:rPr lang="ru-RU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ru-RU" sz="2000" b="1" i="1" u="sng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переможців</a:t>
            </a:r>
            <a:r>
              <a:rPr lang="ru-RU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конкурсів</a:t>
            </a:r>
            <a:r>
              <a:rPr lang="ru-RU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професійної</a:t>
            </a:r>
            <a:r>
              <a:rPr lang="ru-RU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майстерності</a:t>
            </a:r>
            <a:r>
              <a:rPr lang="ru-RU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i="1" u="sng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ru-RU" sz="2000" b="1" i="1" u="sng" dirty="0" err="1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тощо</a:t>
            </a:r>
            <a:r>
              <a:rPr lang="ru-RU" sz="2000" b="1" i="1" u="sng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RU" sz="2000" b="1" i="1" u="sng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76" y="1556792"/>
            <a:ext cx="8892480" cy="387341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884368" y="649287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07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1623" y="404664"/>
            <a:ext cx="8929274" cy="576064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SzPct val="128000"/>
              <a:buNone/>
            </a:pPr>
            <a:r>
              <a:rPr lang="ru-RU" sz="2000" b="1" i="1" u="sng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Надання</a:t>
            </a:r>
            <a:r>
              <a:rPr lang="ru-RU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матеріальної</a:t>
            </a:r>
            <a:r>
              <a:rPr lang="ru-RU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допомоги</a:t>
            </a:r>
            <a:r>
              <a:rPr lang="ru-RU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i="1" u="sng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</a:t>
            </a:r>
            <a:r>
              <a:rPr lang="ru-RU" sz="2000" b="1" i="1" u="sng" dirty="0" err="1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оздоровлення</a:t>
            </a:r>
            <a:r>
              <a:rPr lang="ru-RU" sz="2000" b="1" i="1" u="sng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i="1" u="sng" dirty="0" err="1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обслуговуючому</a:t>
            </a:r>
            <a:r>
              <a:rPr lang="ru-RU" sz="2000" b="1" i="1" u="sng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персоналу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2" y="1108530"/>
            <a:ext cx="8676456" cy="513394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956376" y="646066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80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512511" cy="576064"/>
          </a:xfrm>
        </p:spPr>
        <p:txBody>
          <a:bodyPr/>
          <a:lstStyle/>
          <a:p>
            <a:pPr marL="0" indent="0">
              <a:buNone/>
            </a:pPr>
            <a:r>
              <a:rPr lang="uk-UA" sz="20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 праці, безпека життєдіяльності та здоров’я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501008"/>
            <a:ext cx="2237582" cy="31232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1"/>
          <a:stretch/>
        </p:blipFill>
        <p:spPr>
          <a:xfrm>
            <a:off x="2274584" y="3108027"/>
            <a:ext cx="2369424" cy="3561333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130424"/>
              </p:ext>
            </p:extLst>
          </p:nvPr>
        </p:nvGraphicFramePr>
        <p:xfrm>
          <a:off x="4537009" y="821267"/>
          <a:ext cx="2523591" cy="357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Acrobat Document" r:id="rId5" imgW="5667363" imgH="8020022" progId="AcroExch.Document.DC">
                  <p:embed/>
                </p:oleObj>
              </mc:Choice>
              <mc:Fallback>
                <p:oleObj name="Acrobat Document" r:id="rId5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37009" y="821267"/>
                        <a:ext cx="2523591" cy="357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" y="837873"/>
            <a:ext cx="2306925" cy="3498654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956376" y="649287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07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332656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 праці, безпека життєдіяльності та здоров’я</a:t>
            </a:r>
            <a:endParaRPr lang="ru-RU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76605" y="980728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Медичні огляди безкоштовно забезпечено в 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uk-UA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територіальних </a:t>
            </a:r>
            <a:r>
              <a:rPr lang="uk-UA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громадах</a:t>
            </a:r>
            <a:r>
              <a:rPr lang="uk-UA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819431" cy="3849497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56376" y="6453336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70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332656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 праці, безпека життєдіяльності та здоров’я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892480" cy="4855348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884368" y="649287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85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332656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 праці, безпека життєдіяльності та здоров’я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0" y="1352040"/>
            <a:ext cx="2661469" cy="3865887"/>
          </a:xfrm>
          <a:prstGeom prst="rect">
            <a:avLst/>
          </a:prstGeom>
        </p:spPr>
      </p:pic>
      <p:pic>
        <p:nvPicPr>
          <p:cNvPr id="3074" name="Picture 2" descr="IMG_95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52736"/>
            <a:ext cx="337204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95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52" y="3841588"/>
            <a:ext cx="3467948" cy="230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MG_948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t="6561" r="19227" b="4070"/>
          <a:stretch/>
        </p:blipFill>
        <p:spPr bwMode="auto">
          <a:xfrm>
            <a:off x="2990549" y="1069120"/>
            <a:ext cx="2464039" cy="199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G_950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12903" r="1133" b="17727"/>
          <a:stretch/>
        </p:blipFill>
        <p:spPr bwMode="auto">
          <a:xfrm>
            <a:off x="2832348" y="3615644"/>
            <a:ext cx="2780439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956376" y="649287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619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52928" cy="6192688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uk-UA" sz="20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положення. Термін дії Угоди</a:t>
            </a:r>
            <a:r>
              <a:rPr lang="uk-UA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/>
                <a:ea typeface="Times New Roman"/>
              </a:rPr>
              <a:t/>
            </a:r>
            <a:br>
              <a:rPr lang="uk-UA" sz="1800" dirty="0">
                <a:effectLst/>
                <a:latin typeface="Times New Roman"/>
                <a:ea typeface="Times New Roman"/>
              </a:rPr>
            </a:br>
            <a:r>
              <a:rPr lang="uk-UA" sz="1800" dirty="0">
                <a:effectLst/>
                <a:latin typeface="Times New Roman"/>
                <a:ea typeface="Times New Roman"/>
              </a:rPr>
              <a:t/>
            </a:r>
            <a:br>
              <a:rPr lang="uk-UA" sz="1800" dirty="0">
                <a:effectLst/>
                <a:latin typeface="Times New Roman"/>
                <a:ea typeface="Times New Roman"/>
              </a:rPr>
            </a:br>
            <a:r>
              <a:rPr lang="ru-RU" sz="1600" dirty="0">
                <a:effectLst/>
                <a:latin typeface="Times New Roman"/>
                <a:ea typeface="Times New Roman"/>
              </a:rPr>
              <a:t/>
            </a:r>
            <a:br>
              <a:rPr lang="ru-RU" sz="1600" dirty="0">
                <a:effectLst/>
                <a:latin typeface="Times New Roman"/>
                <a:ea typeface="Times New Roman"/>
              </a:rPr>
            </a:b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38" y="1051657"/>
            <a:ext cx="3371553" cy="4610670"/>
          </a:xfrm>
          <a:prstGeom prst="rect">
            <a:avLst/>
          </a:prstGeom>
          <a:effectLst>
            <a:glow rad="12700">
              <a:schemeClr val="bg1"/>
            </a:glow>
          </a:effectLst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bg1"/>
            </a:extrusionClr>
            <a:contourClr>
              <a:schemeClr val="bg1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44" b="7907"/>
          <a:stretch/>
        </p:blipFill>
        <p:spPr>
          <a:xfrm>
            <a:off x="4816658" y="1051657"/>
            <a:ext cx="3427750" cy="4609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906072" y="6452258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12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332656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 праці, безпека життєдіяльності та здоров’я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269" r="1980"/>
          <a:stretch/>
        </p:blipFill>
        <p:spPr>
          <a:xfrm>
            <a:off x="6253195" y="1429683"/>
            <a:ext cx="2830298" cy="41760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512" t="1935" r="24401" b="52491"/>
          <a:stretch/>
        </p:blipFill>
        <p:spPr>
          <a:xfrm>
            <a:off x="3250729" y="4212942"/>
            <a:ext cx="2897201" cy="2010303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881816"/>
              </p:ext>
            </p:extLst>
          </p:nvPr>
        </p:nvGraphicFramePr>
        <p:xfrm>
          <a:off x="37281" y="1412776"/>
          <a:ext cx="3051904" cy="430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Acrobat Document" r:id="rId5" imgW="4548842" imgH="6423536" progId="AcroExch.Document.DC">
                  <p:embed/>
                </p:oleObj>
              </mc:Choice>
              <mc:Fallback>
                <p:oleObj name="Acrobat Document" r:id="rId5" imgW="4548842" imgH="642353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281" y="1412776"/>
                        <a:ext cx="3051904" cy="430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817" y="1772816"/>
            <a:ext cx="3058746" cy="201465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884368" y="6495499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29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9779" y="0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 гарантії, пільги та компенсації</a:t>
            </a:r>
          </a:p>
          <a:p>
            <a:pPr algn="ctr"/>
            <a:r>
              <a:rPr lang="uk-UA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Виплата винагороди за сумлінну працю педагогічним  працівникам ЗЗСО, ЗДО, ЗПО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15663"/>
            <a:ext cx="6840761" cy="5834518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28384" y="6470263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421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16632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 гарантії, пільги та компенсації</a:t>
            </a:r>
          </a:p>
          <a:p>
            <a:pPr algn="ctr"/>
            <a:r>
              <a:rPr lang="uk-UA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Виплата винагороди за сумлінну працю педагогічним  працівникам ЗЗСО, ЗДО, ЗПО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45967"/>
            <a:ext cx="6840760" cy="560426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56376" y="649287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940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6632"/>
            <a:ext cx="903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 гарантії, пільги та компенсації</a:t>
            </a:r>
          </a:p>
          <a:p>
            <a:pPr algn="ctr"/>
            <a:r>
              <a:rPr lang="uk-UA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Виплата винагороди за сумлінну працю у закладах вищої,  фахової </a:t>
            </a:r>
          </a:p>
          <a:p>
            <a:pPr algn="ctr"/>
            <a:r>
              <a:rPr lang="uk-UA" sz="2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передвищої</a:t>
            </a:r>
            <a:r>
              <a:rPr lang="uk-UA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  професійно-технічної освіти</a:t>
            </a:r>
          </a:p>
          <a:p>
            <a:pPr algn="ctr"/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534400" cy="5610225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22096" y="6552406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8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792088"/>
          </a:xfrm>
        </p:spPr>
        <p:txBody>
          <a:bodyPr/>
          <a:lstStyle/>
          <a:p>
            <a:pPr marL="0" indent="0" algn="ctr">
              <a:buNone/>
            </a:pPr>
            <a:r>
              <a:rPr lang="uk-UA" sz="20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 гарантії, пільги та компенсації</a:t>
            </a:r>
            <a:r>
              <a:rPr lang="uk-UA" sz="20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Надання  </a:t>
            </a:r>
            <a:r>
              <a:rPr lang="uk-UA" sz="2000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матеріальної допомоги  працівникам ЗВО, ЗФПО для вирішення </a:t>
            </a:r>
            <a:r>
              <a:rPr lang="uk-UA" sz="20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соціально-побутових </a:t>
            </a:r>
            <a:r>
              <a:rPr lang="uk-UA" sz="2000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питань відповідно  </a:t>
            </a:r>
            <a:r>
              <a:rPr lang="uk-UA" sz="20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 </a:t>
            </a:r>
            <a:r>
              <a:rPr lang="uk-UA" sz="2000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п.8.3.4 обласної Угоди</a:t>
            </a:r>
            <a:r>
              <a:rPr lang="ru-RU" sz="2000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000" i="1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33" y="1412776"/>
            <a:ext cx="6366134" cy="534043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028384" y="657064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45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792088"/>
          </a:xfrm>
        </p:spPr>
        <p:txBody>
          <a:bodyPr/>
          <a:lstStyle/>
          <a:p>
            <a:pPr marL="0" indent="0" algn="ctr">
              <a:buNone/>
            </a:pPr>
            <a:r>
              <a:rPr lang="uk-UA" sz="20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 гарантії, пільги та компенсації</a:t>
            </a:r>
            <a:r>
              <a:rPr lang="uk-UA" sz="20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культурних заходів Будинку вчених</a:t>
            </a:r>
            <a:endParaRPr lang="ru-RU" sz="2000" i="1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028384" y="657064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88" y="4097517"/>
            <a:ext cx="1860578" cy="26315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9" y="2132856"/>
            <a:ext cx="4032448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/>
        </p:blipFill>
        <p:spPr>
          <a:xfrm>
            <a:off x="4454929" y="1152607"/>
            <a:ext cx="1843268" cy="27539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84268"/>
            <a:ext cx="1901939" cy="26906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r="2401" b="1701"/>
          <a:stretch/>
        </p:blipFill>
        <p:spPr>
          <a:xfrm>
            <a:off x="4454929" y="4099235"/>
            <a:ext cx="1872208" cy="265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5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034" y="794321"/>
            <a:ext cx="8496944" cy="259228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l">
              <a:buNone/>
            </a:pPr>
            <a:r>
              <a:rPr lang="uk-UA" sz="18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    </a:t>
            </a:r>
            <a:r>
              <a:rPr lang="uk-UA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Станом </a:t>
            </a:r>
            <a:r>
              <a:rPr lang="uk-UA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1 січня 2023 року кількість охоплених колдоговірним регулюванням працівників  складає  </a:t>
            </a: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96,2 </a:t>
            </a:r>
            <a: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uk-UA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від загальної кількості працюючих у </a:t>
            </a:r>
            <a:r>
              <a:rPr lang="uk-UA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ТГ,  </a:t>
            </a:r>
            <a:r>
              <a:rPr lang="uk-UA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 діють </a:t>
            </a:r>
            <a:r>
              <a:rPr lang="uk-UA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ППО галузевої Профспілки, та </a:t>
            </a:r>
            <a:r>
              <a:rPr lang="uk-UA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uk-UA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 -  </a:t>
            </a:r>
            <a:r>
              <a:rPr lang="uk-UA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ЗВО, ЗФПО та ЗПТО.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	                 </a:t>
            </a: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Не </a:t>
            </a:r>
            <a: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укладені галузеві Угоди на територіальному </a:t>
            </a: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/>
            </a:r>
            <a:b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</a:b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                                 рівні </a:t>
            </a:r>
            <a: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в </a:t>
            </a: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5 територіальних </a:t>
            </a:r>
            <a: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громадах: </a:t>
            </a:r>
            <a:b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</a:b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                                 Бородінській</a:t>
            </a:r>
            <a: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,</a:t>
            </a:r>
            <a:b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</a:b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                                 </a:t>
            </a:r>
            <a:r>
              <a:rPr lang="uk-UA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Кулевчанській</a:t>
            </a:r>
            <a: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, </a:t>
            </a:r>
            <a:b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</a:b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                                 </a:t>
            </a:r>
            <a:r>
              <a:rPr lang="uk-UA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Плахтіївській</a:t>
            </a:r>
            <a: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, </a:t>
            </a:r>
            <a:b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</a:b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                                 </a:t>
            </a:r>
            <a:r>
              <a:rPr lang="uk-UA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Старомаяківській</a:t>
            </a:r>
            <a: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, </a:t>
            </a:r>
            <a:b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</a:b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                                 </a:t>
            </a:r>
            <a:r>
              <a:rPr lang="uk-UA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Шабівській</a:t>
            </a:r>
            <a: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  <a:t>.</a:t>
            </a:r>
            <a:br>
              <a:rPr lang="uk-UA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n-cs"/>
              </a:rPr>
            </a:br>
            <a:endParaRPr lang="ru-RU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332656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соціального партнерства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4005064"/>
            <a:ext cx="547260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Times New Roman"/>
                <a:ea typeface="Times New Roman"/>
              </a:rPr>
              <a:t>    С</a:t>
            </a:r>
            <a:r>
              <a:rPr lang="uk-UA" b="1" dirty="0" smtClean="0">
                <a:latin typeface="Times New Roman"/>
                <a:ea typeface="Times New Roman"/>
              </a:rPr>
              <a:t>оціальний </a:t>
            </a:r>
            <a:r>
              <a:rPr lang="uk-UA" b="1" dirty="0">
                <a:latin typeface="Times New Roman"/>
                <a:ea typeface="Times New Roman"/>
              </a:rPr>
              <a:t>діалог на територіальному </a:t>
            </a:r>
            <a:r>
              <a:rPr lang="uk-UA" b="1" dirty="0" smtClean="0">
                <a:latin typeface="Times New Roman"/>
                <a:ea typeface="Times New Roman"/>
              </a:rPr>
              <a:t>рівні відсутній </a:t>
            </a:r>
            <a:r>
              <a:rPr lang="uk-UA" b="1" dirty="0">
                <a:latin typeface="Times New Roman"/>
                <a:ea typeface="Times New Roman"/>
              </a:rPr>
              <a:t>в 6 територіальних громадах:</a:t>
            </a:r>
            <a:r>
              <a:rPr lang="uk-UA" sz="1600" b="1" spc="300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uk-UA" sz="1600" b="1" spc="300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uk-UA" b="1" dirty="0" err="1" smtClean="0">
                <a:latin typeface="Times New Roman"/>
                <a:ea typeface="Times New Roman"/>
              </a:rPr>
              <a:t>Маразліївській</a:t>
            </a:r>
            <a:r>
              <a:rPr lang="uk-UA" b="1" dirty="0" smtClean="0">
                <a:latin typeface="Times New Roman"/>
                <a:ea typeface="Times New Roman"/>
              </a:rPr>
              <a:t> ТГ, </a:t>
            </a:r>
            <a:r>
              <a:rPr lang="uk-UA" b="1" dirty="0">
                <a:latin typeface="Times New Roman"/>
                <a:ea typeface="Times New Roman"/>
              </a:rPr>
              <a:t/>
            </a:r>
            <a:br>
              <a:rPr lang="uk-UA" b="1" dirty="0">
                <a:latin typeface="Times New Roman"/>
                <a:ea typeface="Times New Roman"/>
              </a:rPr>
            </a:br>
            <a:r>
              <a:rPr lang="uk-UA" b="1" dirty="0" err="1" smtClean="0">
                <a:latin typeface="Times New Roman"/>
                <a:ea typeface="Times New Roman"/>
              </a:rPr>
              <a:t>Авангардівській</a:t>
            </a:r>
            <a:r>
              <a:rPr lang="uk-UA" b="1" dirty="0" smtClean="0">
                <a:latin typeface="Times New Roman"/>
                <a:ea typeface="Times New Roman"/>
              </a:rPr>
              <a:t> </a:t>
            </a:r>
            <a:r>
              <a:rPr lang="uk-UA" b="1" dirty="0">
                <a:latin typeface="Times New Roman"/>
                <a:ea typeface="Times New Roman"/>
              </a:rPr>
              <a:t>ТГ, </a:t>
            </a:r>
            <a:br>
              <a:rPr lang="uk-UA" b="1" dirty="0">
                <a:latin typeface="Times New Roman"/>
                <a:ea typeface="Times New Roman"/>
              </a:rPr>
            </a:br>
            <a:r>
              <a:rPr lang="uk-UA" b="1" dirty="0" err="1" smtClean="0">
                <a:latin typeface="Times New Roman"/>
                <a:ea typeface="Times New Roman"/>
              </a:rPr>
              <a:t>Дальницькій</a:t>
            </a:r>
            <a:r>
              <a:rPr lang="uk-UA" b="1" dirty="0" smtClean="0">
                <a:latin typeface="Times New Roman"/>
                <a:ea typeface="Times New Roman"/>
              </a:rPr>
              <a:t> </a:t>
            </a:r>
            <a:r>
              <a:rPr lang="uk-UA" b="1" dirty="0">
                <a:latin typeface="Times New Roman"/>
                <a:ea typeface="Times New Roman"/>
              </a:rPr>
              <a:t>ТГ, </a:t>
            </a:r>
            <a:br>
              <a:rPr lang="uk-UA" b="1" dirty="0">
                <a:latin typeface="Times New Roman"/>
                <a:ea typeface="Times New Roman"/>
              </a:rPr>
            </a:br>
            <a:r>
              <a:rPr lang="uk-UA" b="1" dirty="0" err="1" smtClean="0">
                <a:latin typeface="Times New Roman"/>
                <a:ea typeface="Times New Roman"/>
              </a:rPr>
              <a:t>Чогодарівській</a:t>
            </a:r>
            <a:r>
              <a:rPr lang="uk-UA" b="1" dirty="0" smtClean="0">
                <a:latin typeface="Times New Roman"/>
                <a:ea typeface="Times New Roman"/>
              </a:rPr>
              <a:t> </a:t>
            </a:r>
            <a:r>
              <a:rPr lang="uk-UA" b="1" dirty="0">
                <a:latin typeface="Times New Roman"/>
                <a:ea typeface="Times New Roman"/>
              </a:rPr>
              <a:t>ТГ, </a:t>
            </a:r>
            <a:br>
              <a:rPr lang="uk-UA" b="1" dirty="0">
                <a:latin typeface="Times New Roman"/>
                <a:ea typeface="Times New Roman"/>
              </a:rPr>
            </a:br>
            <a:r>
              <a:rPr lang="uk-UA" b="1" dirty="0" err="1" smtClean="0">
                <a:latin typeface="Times New Roman"/>
                <a:ea typeface="Times New Roman"/>
              </a:rPr>
              <a:t>Дивізійській</a:t>
            </a:r>
            <a:r>
              <a:rPr lang="uk-UA" b="1" dirty="0" smtClean="0">
                <a:latin typeface="Times New Roman"/>
                <a:ea typeface="Times New Roman"/>
              </a:rPr>
              <a:t> </a:t>
            </a:r>
            <a:r>
              <a:rPr lang="uk-UA" b="1" dirty="0">
                <a:latin typeface="Times New Roman"/>
                <a:ea typeface="Times New Roman"/>
              </a:rPr>
              <a:t>ТГ, </a:t>
            </a:r>
            <a:br>
              <a:rPr lang="uk-UA" b="1" dirty="0">
                <a:latin typeface="Times New Roman"/>
                <a:ea typeface="Times New Roman"/>
              </a:rPr>
            </a:br>
            <a:r>
              <a:rPr lang="uk-UA" b="1" dirty="0" err="1" smtClean="0">
                <a:latin typeface="Times New Roman"/>
                <a:ea typeface="Times New Roman"/>
              </a:rPr>
              <a:t>Успенівській</a:t>
            </a:r>
            <a:r>
              <a:rPr lang="uk-UA" b="1" dirty="0" smtClean="0">
                <a:latin typeface="Times New Roman"/>
                <a:ea typeface="Times New Roman"/>
              </a:rPr>
              <a:t> </a:t>
            </a:r>
            <a:r>
              <a:rPr lang="uk-UA" b="1" dirty="0">
                <a:latin typeface="Times New Roman"/>
                <a:ea typeface="Times New Roman"/>
              </a:rPr>
              <a:t>ТГ.</a:t>
            </a:r>
            <a:r>
              <a:rPr lang="ru-RU" b="1" dirty="0">
                <a:latin typeface="Times New Roman"/>
                <a:ea typeface="Times New Roman"/>
              </a:rPr>
              <a:t/>
            </a:r>
            <a:br>
              <a:rPr lang="ru-RU" b="1" dirty="0">
                <a:latin typeface="Times New Roman"/>
                <a:ea typeface="Times New Roman"/>
              </a:rPr>
            </a:br>
            <a:endParaRPr lang="ru-RU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56376" y="6537987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584689"/>
            <a:ext cx="2946706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9320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0187"/>
            <a:ext cx="8568952" cy="61926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28384" y="649287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73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264696" cy="1143000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uk-UA" sz="2000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умов для забезпечення стабільної діяльності закладів освіти. регулювання виробничих, трудових відносин, режиму праці та відпочинку</a:t>
            </a:r>
            <a:endParaRPr lang="ru-RU" sz="2000" i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1" y="1952735"/>
            <a:ext cx="2756838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7"/>
          <a:stretch/>
        </p:blipFill>
        <p:spPr>
          <a:xfrm>
            <a:off x="3113347" y="1928949"/>
            <a:ext cx="2803571" cy="3960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2750" r="5201" b="8749"/>
          <a:stretch/>
        </p:blipFill>
        <p:spPr>
          <a:xfrm>
            <a:off x="6156176" y="1952735"/>
            <a:ext cx="2848542" cy="393601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884368" y="646066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190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115478"/>
            <a:ext cx="6408000" cy="576064"/>
          </a:xfrm>
        </p:spPr>
        <p:txBody>
          <a:bodyPr>
            <a:normAutofit fontScale="40000" lnSpcReduction="20000"/>
          </a:bodyPr>
          <a:lstStyle/>
          <a:p>
            <a:pPr marL="45720" indent="0" algn="ctr">
              <a:buNone/>
            </a:pPr>
            <a:r>
              <a:rPr lang="uk-UA" sz="32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умов для забезпечення стабільної діяльності закладів освіти. регулювання виробничих, трудових відносин, режиму праці та відпочинку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23" y="710973"/>
            <a:ext cx="2458077" cy="34558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47" y="3273449"/>
            <a:ext cx="2339752" cy="3442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51" y="710972"/>
            <a:ext cx="2359163" cy="34558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3720"/>
          <a:stretch/>
        </p:blipFill>
        <p:spPr>
          <a:xfrm>
            <a:off x="1979712" y="3532133"/>
            <a:ext cx="2267380" cy="32187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7023"/>
          <a:stretch/>
        </p:blipFill>
        <p:spPr>
          <a:xfrm>
            <a:off x="56316" y="737824"/>
            <a:ext cx="2262616" cy="344931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884368" y="649287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139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55576" y="188640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умов для забезпечення стабільної діяльності закладів освіти. регулювання виробничих, трудових відносин, режиму праці та відпочинку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52737"/>
            <a:ext cx="3934850" cy="2736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861048"/>
            <a:ext cx="3965393" cy="2802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436" y="3140968"/>
            <a:ext cx="1956726" cy="29890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7" y="1058876"/>
            <a:ext cx="1872208" cy="27599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3818828"/>
            <a:ext cx="2054252" cy="3007334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088116" y="649287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33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8866"/>
            <a:ext cx="8208912" cy="1305918"/>
          </a:xfrm>
        </p:spPr>
        <p:txBody>
          <a:bodyPr/>
          <a:lstStyle/>
          <a:p>
            <a:pPr marL="0" indent="0" algn="l">
              <a:buNone/>
            </a:pPr>
            <a:r>
              <a:rPr lang="uk-UA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Надавалась </a:t>
            </a:r>
            <a:r>
              <a:rPr lang="uk-UA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правова допомога та консультації працівникам-членам Профспілки щодо захисту їхніх </a:t>
            </a:r>
            <a:r>
              <a:rPr lang="uk-UA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прав:</a:t>
            </a:r>
            <a:br>
              <a:rPr lang="uk-UA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n w="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lang="uk-UA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 з </a:t>
            </a:r>
            <a:r>
              <a:rPr lang="uk-UA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питань оплати  праці, </a:t>
            </a:r>
            <a:r>
              <a:rPr lang="uk-UA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uk-UA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трудових відносин. </a:t>
            </a:r>
            <a:r>
              <a:rPr lang="uk-UA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" y="1619435"/>
            <a:ext cx="2304256" cy="3370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1"/>
          <a:stretch/>
        </p:blipFill>
        <p:spPr>
          <a:xfrm>
            <a:off x="2195736" y="2420888"/>
            <a:ext cx="227745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9"/>
          <a:stretch/>
        </p:blipFill>
        <p:spPr>
          <a:xfrm>
            <a:off x="4499992" y="1619435"/>
            <a:ext cx="2320252" cy="3370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"/>
          <a:stretch/>
        </p:blipFill>
        <p:spPr>
          <a:xfrm>
            <a:off x="6786885" y="3212976"/>
            <a:ext cx="2357115" cy="3402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960371" y="649287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998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627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Видано 65 </a:t>
            </a:r>
            <a:r>
              <a:rPr lang="ru-RU" b="1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бюлетенів</a:t>
            </a:r>
            <a:endParaRPr lang="ru-RU" b="1" i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7339" b="3892"/>
          <a:stretch/>
        </p:blipFill>
        <p:spPr>
          <a:xfrm>
            <a:off x="251520" y="1052736"/>
            <a:ext cx="2780082" cy="3744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88" y="2636912"/>
            <a:ext cx="2876159" cy="41044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b="4815"/>
          <a:stretch/>
        </p:blipFill>
        <p:spPr>
          <a:xfrm>
            <a:off x="3176045" y="1628800"/>
            <a:ext cx="2861563" cy="388958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28384" y="6407332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22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883" y="548680"/>
            <a:ext cx="345638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року - 2022</a:t>
            </a: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36" y="1988840"/>
            <a:ext cx="3835077" cy="3835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355976" y="476672"/>
            <a:ext cx="47880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Премія Одеської ОО ППОНУ молодим ученим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8"/>
          <a:stretch/>
        </p:blipFill>
        <p:spPr>
          <a:xfrm>
            <a:off x="3897974" y="2009151"/>
            <a:ext cx="2978281" cy="2640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230216"/>
            <a:ext cx="2627784" cy="262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28384" y="6515256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65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115478"/>
            <a:ext cx="6408000" cy="5760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2000" b="1" i="1" u="sng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Нормування і оплата праці</a:t>
            </a:r>
            <a:endParaRPr lang="ru-RU" sz="2000" b="1" i="1" u="sng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506" y="655572"/>
            <a:ext cx="4016124" cy="2636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" b="10035"/>
          <a:stretch/>
        </p:blipFill>
        <p:spPr>
          <a:xfrm>
            <a:off x="251520" y="3292526"/>
            <a:ext cx="3915760" cy="331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283968" y="3573016"/>
            <a:ext cx="4968552" cy="1884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18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працівників виконавчого апарату Одеської ОО ППОНУ </a:t>
            </a:r>
            <a:r>
              <a:rPr lang="uk-UA" sz="1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головою Бородінської територіальної громади Іваном </a:t>
            </a:r>
            <a:r>
              <a:rPr lang="uk-UA" sz="1800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Кюссе</a:t>
            </a:r>
            <a:endParaRPr lang="ru-RU" sz="1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95536" y="1017674"/>
            <a:ext cx="3456384" cy="2166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uk-UA" sz="23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працівників виконавчого апарату Одеської ОО ППОНУ з керівництвом та профактивом Одеського національного економічного університету та Татарбунарської територіальної громади</a:t>
            </a:r>
          </a:p>
          <a:p>
            <a:pPr marL="45720" indent="0" algn="ctr">
              <a:buFont typeface="Georgia" pitchFamily="18" charset="0"/>
              <a:buNone/>
            </a:pPr>
            <a:endParaRPr lang="ru-RU" sz="2000" b="1" i="1" u="sng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985230" y="649287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08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1425</TotalTime>
  <Words>407</Words>
  <Application>Microsoft Office PowerPoint</Application>
  <PresentationFormat>Экран (4:3)</PresentationFormat>
  <Paragraphs>73</Paragraphs>
  <Slides>27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Calibri</vt:lpstr>
      <vt:lpstr>Georgia</vt:lpstr>
      <vt:lpstr>Times New Roman</vt:lpstr>
      <vt:lpstr>Trebuchet MS</vt:lpstr>
      <vt:lpstr>Воздушный поток</vt:lpstr>
      <vt:lpstr>Acrobat Document</vt:lpstr>
      <vt:lpstr>Презентация PowerPoint</vt:lpstr>
      <vt:lpstr>Загальні положення. Термін дії Угоди    </vt:lpstr>
      <vt:lpstr>Створення умов для забезпечення стабільної діяльності закладів освіти. регулювання виробничих, трудових відносин, режиму праці та відпочинку</vt:lpstr>
      <vt:lpstr>Презентация PowerPoint</vt:lpstr>
      <vt:lpstr>Презентация PowerPoint</vt:lpstr>
      <vt:lpstr>         Надавалась правова допомога та консультації працівникам-членам Профспілки щодо захисту їхніх прав:  83 –  з питань оплати  праці,   124 – трудових відносин.         </vt:lpstr>
      <vt:lpstr>Презентация PowerPoint</vt:lpstr>
      <vt:lpstr>Учитель року - 2022</vt:lpstr>
      <vt:lpstr>Презентация PowerPoint</vt:lpstr>
      <vt:lpstr>Презентация PowerPoint</vt:lpstr>
      <vt:lpstr>Моніторинг стану виконання законодавства і положень Угоди </vt:lpstr>
      <vt:lpstr>Територіальні громади, в яких виконували положення Угоди щодо надання педагогічним працівникам надбавки за престижність праці</vt:lpstr>
      <vt:lpstr>Заклади вищої, фахової передвищої  та  професійно-технічної освіти, в яких виконували положення Угоди щодо надання педагогічним працівникам надбавки за престижність педагогічної праці </vt:lpstr>
      <vt:lpstr>Презентация PowerPoint</vt:lpstr>
      <vt:lpstr>Презентация PowerPoint</vt:lpstr>
      <vt:lpstr>Охорона праці, безпека життєдіяльності та здоров’я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Соціальні гарантії, пільги та компенсації Надання  матеріальної допомоги  працівникам ЗВО, ЗФПО для вирішення  соціально-побутових питань відповідно  до п.8.3.4 обласної Угоди </vt:lpstr>
      <vt:lpstr>Соціальні гарантії, пільги та компенсації Організація культурних заходів Будинку вчених</vt:lpstr>
      <vt:lpstr>    Станом на 1 січня 2023 року кількість охоплених колдоговірним регулюванням працівників  складає  96,2 % від загальної кількості працюючих у ТГ,  де діють ППО галузевої Профспілки, та 100% -  у ЗВО, ЗФПО та ЗПТО.                   Не укладені галузеві Угоди на територіальному                                   рівні в 5 територіальних громадах:                                   Бородінській,                                  Кулевчанській,                                   Плахтіївській,                                   Старомаяківській,                                   Шабівській.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неолоджик 12</cp:lastModifiedBy>
  <cp:revision>105</cp:revision>
  <cp:lastPrinted>2023-03-22T08:18:21Z</cp:lastPrinted>
  <dcterms:created xsi:type="dcterms:W3CDTF">2023-02-21T18:27:27Z</dcterms:created>
  <dcterms:modified xsi:type="dcterms:W3CDTF">2023-03-23T08:35:08Z</dcterms:modified>
</cp:coreProperties>
</file>